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3716000" cx="2438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10" Type="http://schemas.openxmlformats.org/officeDocument/2006/relationships/image" Target="../media/image13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7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7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8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9.png"/><Relationship Id="rId4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7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5" Type="http://schemas.openxmlformats.org/officeDocument/2006/relationships/image" Target="../media/image66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Relationship Id="rId8" Type="http://schemas.openxmlformats.org/officeDocument/2006/relationships/image" Target="../media/image7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82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85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2.png"/><Relationship Id="rId4" Type="http://schemas.openxmlformats.org/officeDocument/2006/relationships/image" Target="../media/image84.png"/><Relationship Id="rId9" Type="http://schemas.openxmlformats.org/officeDocument/2006/relationships/image" Target="../media/image93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Relationship Id="rId8" Type="http://schemas.openxmlformats.org/officeDocument/2006/relationships/image" Target="../media/image9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8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3" Type="http://schemas.openxmlformats.org/officeDocument/2006/relationships/image" Target="../media/image32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31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3" Type="http://schemas.openxmlformats.org/officeDocument/2006/relationships/image" Target="../media/image47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Relationship Id="rId14" Type="http://schemas.openxmlformats.org/officeDocument/2006/relationships/image" Target="../media/image54.png"/><Relationship Id="rId5" Type="http://schemas.openxmlformats.org/officeDocument/2006/relationships/image" Target="../media/image30.png"/><Relationship Id="rId6" Type="http://schemas.openxmlformats.org/officeDocument/2006/relationships/image" Target="../media/image20.png"/><Relationship Id="rId7" Type="http://schemas.openxmlformats.org/officeDocument/2006/relationships/image" Target="../media/image31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45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9" Type="http://schemas.openxmlformats.org/officeDocument/2006/relationships/image" Target="../media/image44.png"/><Relationship Id="rId5" Type="http://schemas.openxmlformats.org/officeDocument/2006/relationships/image" Target="../media/image46.png"/><Relationship Id="rId6" Type="http://schemas.openxmlformats.org/officeDocument/2006/relationships/image" Target="../media/image20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Relationship Id="rId4" Type="http://schemas.openxmlformats.org/officeDocument/2006/relationships/image" Target="../media/image56.png"/><Relationship Id="rId5" Type="http://schemas.openxmlformats.org/officeDocument/2006/relationships/image" Target="../media/image46.png"/><Relationship Id="rId6" Type="http://schemas.openxmlformats.org/officeDocument/2006/relationships/image" Target="../media/image55.png"/><Relationship Id="rId7" Type="http://schemas.openxmlformats.org/officeDocument/2006/relationships/image" Target="../media/image52.png"/><Relationship Id="rId8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5" Type="http://schemas.openxmlformats.org/officeDocument/2006/relationships/image" Target="../media/image46.png"/><Relationship Id="rId6" Type="http://schemas.openxmlformats.org/officeDocument/2006/relationships/image" Target="../media/image20.png"/><Relationship Id="rId7" Type="http://schemas.openxmlformats.org/officeDocument/2006/relationships/image" Target="../media/image52.png"/><Relationship Id="rId8" Type="http://schemas.openxmlformats.org/officeDocument/2006/relationships/image" Target="../media/image6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Relationship Id="rId5" Type="http://schemas.openxmlformats.org/officeDocument/2006/relationships/image" Target="../media/image46.png"/><Relationship Id="rId6" Type="http://schemas.openxmlformats.org/officeDocument/2006/relationships/image" Target="../media/image20.png"/><Relationship Id="rId7" Type="http://schemas.openxmlformats.org/officeDocument/2006/relationships/image" Target="../media/image52.png"/><Relationship Id="rId8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800" y="1320800"/>
            <a:ext cx="41656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705100" y="1536700"/>
            <a:ext cx="271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578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2025  l  Ver.1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28600" y="10299700"/>
            <a:ext cx="24803100" cy="34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7327901" y="-3327399"/>
            <a:ext cx="9766299" cy="2054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98700" y="10744200"/>
            <a:ext cx="197866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602700" y="3289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590000" y="98679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4000" y="328930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4000" y="9867900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8813800" y="11099800"/>
            <a:ext cx="6769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91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box@kangkangparks.com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159200" y="9054000"/>
            <a:ext cx="160656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180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4388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팀원</a:t>
            </a:r>
            <a:r>
              <a:rPr b="0" i="0" lang="ko-KR" sz="4388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4388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강진일</a:t>
            </a:r>
            <a:r>
              <a:rPr b="0" i="0" lang="ko-KR" sz="4388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4388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박유진</a:t>
            </a:r>
            <a:endParaRPr/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9">
            <a:alphaModFix/>
          </a:blip>
          <a:srcRect b="42383" l="0" r="0" t="40276"/>
          <a:stretch/>
        </p:blipFill>
        <p:spPr>
          <a:xfrm>
            <a:off x="17005300" y="10769600"/>
            <a:ext cx="5486400" cy="9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29750" y="4956750"/>
            <a:ext cx="5486400" cy="19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3924150" y="6704600"/>
            <a:ext cx="165357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88">
                <a:solidFill>
                  <a:srgbClr val="212121"/>
                </a:solidFill>
              </a:rPr>
              <a:t>AI</a:t>
            </a:r>
            <a:r>
              <a:rPr lang="ko-KR" sz="4088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88">
                <a:solidFill>
                  <a:srgbClr val="212121"/>
                </a:solidFill>
              </a:rPr>
              <a:t>IoT</a:t>
            </a:r>
            <a:r>
              <a:rPr lang="ko-KR" sz="4088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4088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소프트웨어로</a:t>
            </a:r>
            <a:r>
              <a:rPr lang="ko-KR" sz="4088">
                <a:solidFill>
                  <a:srgbClr val="212121"/>
                </a:solidFill>
              </a:rPr>
              <a:t> </a:t>
            </a:r>
            <a:r>
              <a:rPr lang="ko-KR" sz="4088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lang="ko-KR" sz="4088">
                <a:solidFill>
                  <a:srgbClr val="212121"/>
                </a:solidFill>
              </a:rPr>
              <a:t> </a:t>
            </a:r>
            <a:r>
              <a:rPr lang="ko-KR" sz="4088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스마트한</a:t>
            </a:r>
            <a:r>
              <a:rPr lang="ko-KR" sz="4088">
                <a:solidFill>
                  <a:srgbClr val="212121"/>
                </a:solidFill>
              </a:rPr>
              <a:t> </a:t>
            </a:r>
            <a:r>
              <a:rPr lang="ko-KR" sz="4088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세상을</a:t>
            </a:r>
            <a:r>
              <a:rPr lang="ko-KR" sz="4088">
                <a:solidFill>
                  <a:srgbClr val="212121"/>
                </a:solidFill>
              </a:rPr>
              <a:t> </a:t>
            </a:r>
            <a:r>
              <a:rPr lang="ko-KR" sz="4088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만듭니다</a:t>
            </a:r>
            <a:r>
              <a:rPr lang="ko-KR" sz="4088">
                <a:solidFill>
                  <a:srgbClr val="212121"/>
                </a:solidFill>
              </a:rPr>
              <a:t>.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300" y="11188700"/>
            <a:ext cx="248920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698500"/>
            <a:ext cx="4699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400800" y="-4267200"/>
            <a:ext cx="11569700" cy="22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6900" y="21971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0" y="3416300"/>
            <a:ext cx="221869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 txBox="1"/>
          <p:nvPr/>
        </p:nvSpPr>
        <p:spPr>
          <a:xfrm>
            <a:off x="1358900" y="1892300"/>
            <a:ext cx="209169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MoaMap -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향후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계획</a:t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9467900" y="9836150"/>
            <a:ext cx="54030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스트리밍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AI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엔진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연동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최소화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저해상도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업스케일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endParaRPr/>
          </a:p>
        </p:txBody>
      </p:sp>
      <p:sp>
        <p:nvSpPr>
          <p:cNvPr id="275" name="Google Shape;275;p22"/>
          <p:cNvSpPr txBox="1"/>
          <p:nvPr/>
        </p:nvSpPr>
        <p:spPr>
          <a:xfrm>
            <a:off x="8350250" y="8921750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3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: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endParaRPr b="1"/>
          </a:p>
        </p:txBody>
      </p:sp>
      <p:sp>
        <p:nvSpPr>
          <p:cNvPr id="276" name="Google Shape;276;p22"/>
          <p:cNvSpPr txBox="1"/>
          <p:nvPr/>
        </p:nvSpPr>
        <p:spPr>
          <a:xfrm>
            <a:off x="2501550" y="5134100"/>
            <a:ext cx="38049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IP Camera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설치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HIK NVR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구성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최적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위치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품질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최적화</a:t>
            </a:r>
            <a:endParaRPr/>
          </a:p>
        </p:txBody>
      </p:sp>
      <p:sp>
        <p:nvSpPr>
          <p:cNvPr id="277" name="Google Shape;277;p22"/>
          <p:cNvSpPr txBox="1"/>
          <p:nvPr/>
        </p:nvSpPr>
        <p:spPr>
          <a:xfrm>
            <a:off x="571500" y="4219700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1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: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카메라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설치</a:t>
            </a:r>
            <a:endParaRPr b="1"/>
          </a:p>
        </p:txBody>
      </p:sp>
      <p:sp>
        <p:nvSpPr>
          <p:cNvPr id="278" name="Google Shape;278;p22"/>
          <p:cNvSpPr txBox="1"/>
          <p:nvPr/>
        </p:nvSpPr>
        <p:spPr>
          <a:xfrm>
            <a:off x="18441850" y="9836150"/>
            <a:ext cx="37449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인식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분류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이동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경로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추적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행동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패턴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정확도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지속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endParaRPr/>
          </a:p>
        </p:txBody>
      </p:sp>
      <p:sp>
        <p:nvSpPr>
          <p:cNvPr id="279" name="Google Shape;279;p22"/>
          <p:cNvSpPr txBox="1"/>
          <p:nvPr/>
        </p:nvSpPr>
        <p:spPr>
          <a:xfrm>
            <a:off x="16511800" y="8921750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4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: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 b="1"/>
          </a:p>
        </p:txBody>
      </p:sp>
      <p:sp>
        <p:nvSpPr>
          <p:cNvPr id="280" name="Google Shape;280;p22"/>
          <p:cNvSpPr txBox="1"/>
          <p:nvPr/>
        </p:nvSpPr>
        <p:spPr>
          <a:xfrm>
            <a:off x="18317574" y="5121200"/>
            <a:ext cx="45804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대시보드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상권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리포트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매장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입지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선정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마케팅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전략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수립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endParaRPr/>
          </a:p>
        </p:txBody>
      </p:sp>
      <p:sp>
        <p:nvSpPr>
          <p:cNvPr id="281" name="Google Shape;281;p22"/>
          <p:cNvSpPr txBox="1"/>
          <p:nvPr/>
        </p:nvSpPr>
        <p:spPr>
          <a:xfrm>
            <a:off x="16752929" y="4206800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5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: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endParaRPr b="1"/>
          </a:p>
        </p:txBody>
      </p:sp>
      <p:sp>
        <p:nvSpPr>
          <p:cNvPr id="282" name="Google Shape;282;p22"/>
          <p:cNvSpPr txBox="1"/>
          <p:nvPr/>
        </p:nvSpPr>
        <p:spPr>
          <a:xfrm>
            <a:off x="2031401" y="9836150"/>
            <a:ext cx="43419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RTSP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프로토콜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엣지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연결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안정적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전송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보안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</p:txBody>
      </p:sp>
      <p:sp>
        <p:nvSpPr>
          <p:cNvPr id="283" name="Google Shape;283;p22"/>
          <p:cNvSpPr txBox="1"/>
          <p:nvPr/>
        </p:nvSpPr>
        <p:spPr>
          <a:xfrm>
            <a:off x="392793" y="8921750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2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: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연결</a:t>
            </a:r>
            <a:endParaRPr b="1"/>
          </a:p>
        </p:txBody>
      </p:sp>
      <p:pic>
        <p:nvPicPr>
          <p:cNvPr id="284" name="Google Shape;284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72350" y="3683000"/>
            <a:ext cx="9766300" cy="49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698500"/>
            <a:ext cx="4978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562100" y="571500"/>
            <a:ext cx="11569700" cy="130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27000" y="21971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35100" y="1333500"/>
            <a:ext cx="9448800" cy="115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3"/>
          <p:cNvSpPr txBox="1"/>
          <p:nvPr/>
        </p:nvSpPr>
        <p:spPr>
          <a:xfrm>
            <a:off x="1524000" y="1981200"/>
            <a:ext cx="11277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대외활동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성과</a:t>
            </a:r>
            <a:endParaRPr/>
          </a:p>
        </p:txBody>
      </p:sp>
      <p:sp>
        <p:nvSpPr>
          <p:cNvPr id="294" name="Google Shape;294;p23"/>
          <p:cNvSpPr txBox="1"/>
          <p:nvPr/>
        </p:nvSpPr>
        <p:spPr>
          <a:xfrm>
            <a:off x="1460500" y="5958125"/>
            <a:ext cx="11899800" cy="54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- 2025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창업진흥원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아이디어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공모전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장려상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수상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공공데이터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포털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품질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지적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한국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후진국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아닌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후진국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이유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설명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후처리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관리만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하면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빅데이터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일자리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어필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ko-KR" sz="2933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창업진흥원장 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심사단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높은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평가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공공데이터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포털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관리주체인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행정안전부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건의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예정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생태계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인정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후속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프로젝트(</a:t>
            </a:r>
            <a:r>
              <a:rPr lang="ko-KR" sz="2933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공공데이터 포털 자문)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기회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1524000" y="4815125"/>
            <a:ext cx="5092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창업진흥원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공모전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698500"/>
            <a:ext cx="4978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562099" y="571499"/>
            <a:ext cx="11569700" cy="130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27000" y="21971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35100" y="1333500"/>
            <a:ext cx="9448800" cy="115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4"/>
          <p:cNvSpPr txBox="1"/>
          <p:nvPr/>
        </p:nvSpPr>
        <p:spPr>
          <a:xfrm>
            <a:off x="1524000" y="1981200"/>
            <a:ext cx="11277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대외활동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성과</a:t>
            </a:r>
            <a:endParaRPr/>
          </a:p>
        </p:txBody>
      </p:sp>
      <p:sp>
        <p:nvSpPr>
          <p:cNvPr id="305" name="Google Shape;305;p24"/>
          <p:cNvSpPr txBox="1"/>
          <p:nvPr/>
        </p:nvSpPr>
        <p:spPr>
          <a:xfrm>
            <a:off x="1314450" y="6094175"/>
            <a:ext cx="5979900" cy="24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김해시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복지재단</a:t>
            </a:r>
            <a:r>
              <a:rPr lang="ko-KR" sz="2933">
                <a:solidFill>
                  <a:srgbClr val="212121"/>
                </a:solidFill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협약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체결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사회적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배려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프로그램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지역사회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공헌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활동의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일환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협동조합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형태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사회적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실현</a:t>
            </a:r>
            <a:endParaRPr/>
          </a:p>
        </p:txBody>
      </p:sp>
      <p:sp>
        <p:nvSpPr>
          <p:cNvPr id="306" name="Google Shape;306;p24"/>
          <p:cNvSpPr txBox="1"/>
          <p:nvPr/>
        </p:nvSpPr>
        <p:spPr>
          <a:xfrm>
            <a:off x="1155700" y="4951175"/>
            <a:ext cx="5092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모아협동조합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협약</a:t>
            </a:r>
            <a:endParaRPr b="1"/>
          </a:p>
        </p:txBody>
      </p:sp>
      <p:sp>
        <p:nvSpPr>
          <p:cNvPr id="307" name="Google Shape;307;p24"/>
          <p:cNvSpPr txBox="1"/>
          <p:nvPr/>
        </p:nvSpPr>
        <p:spPr>
          <a:xfrm>
            <a:off x="7931150" y="6094175"/>
            <a:ext cx="55008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취약계층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주거환경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사업</a:t>
            </a:r>
            <a:endParaRPr sz="2933">
              <a:solidFill>
                <a:srgbClr val="212121"/>
              </a:solidFill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33">
                <a:solidFill>
                  <a:srgbClr val="212121"/>
                </a:solidFill>
              </a:rPr>
              <a:t>  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매달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집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추진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생활안정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조성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사회적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안전망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지속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가능한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복지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</p:txBody>
      </p:sp>
      <p:sp>
        <p:nvSpPr>
          <p:cNvPr id="308" name="Google Shape;308;p24"/>
          <p:cNvSpPr txBox="1"/>
          <p:nvPr/>
        </p:nvSpPr>
        <p:spPr>
          <a:xfrm>
            <a:off x="7874000" y="4951175"/>
            <a:ext cx="5092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주거환경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사업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300" y="11188700"/>
            <a:ext cx="248920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698500"/>
            <a:ext cx="4699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400799" y="-4267201"/>
            <a:ext cx="11569700" cy="2275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6900" y="21971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0" y="3416300"/>
            <a:ext cx="221869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64600" y="4140200"/>
            <a:ext cx="67818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 txBox="1"/>
          <p:nvPr/>
        </p:nvSpPr>
        <p:spPr>
          <a:xfrm>
            <a:off x="1358900" y="1892300"/>
            <a:ext cx="209169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모아협동조합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성장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로드맵</a:t>
            </a:r>
            <a:endParaRPr/>
          </a:p>
        </p:txBody>
      </p:sp>
      <p:sp>
        <p:nvSpPr>
          <p:cNvPr id="320" name="Google Shape;320;p25"/>
          <p:cNvSpPr txBox="1"/>
          <p:nvPr/>
        </p:nvSpPr>
        <p:spPr>
          <a:xfrm>
            <a:off x="9464200" y="9622975"/>
            <a:ext cx="61206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경상남도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전역으로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영역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확장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지자체별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규모의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경제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실현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허브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</p:txBody>
      </p:sp>
      <p:sp>
        <p:nvSpPr>
          <p:cNvPr id="321" name="Google Shape;321;p25"/>
          <p:cNvSpPr txBox="1"/>
          <p:nvPr/>
        </p:nvSpPr>
        <p:spPr>
          <a:xfrm>
            <a:off x="8718550" y="8708571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3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: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경상남도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확장</a:t>
            </a:r>
            <a:endParaRPr b="1"/>
          </a:p>
        </p:txBody>
      </p:sp>
      <p:sp>
        <p:nvSpPr>
          <p:cNvPr id="322" name="Google Shape;322;p25"/>
          <p:cNvSpPr txBox="1"/>
          <p:nvPr/>
        </p:nvSpPr>
        <p:spPr>
          <a:xfrm>
            <a:off x="2222550" y="5285875"/>
            <a:ext cx="55209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김해시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복지재단과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협약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체결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검증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초기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성과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/>
          </a:p>
        </p:txBody>
      </p:sp>
      <p:sp>
        <p:nvSpPr>
          <p:cNvPr id="323" name="Google Shape;323;p25"/>
          <p:cNvSpPr txBox="1"/>
          <p:nvPr/>
        </p:nvSpPr>
        <p:spPr>
          <a:xfrm>
            <a:off x="1104900" y="4371471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1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: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김해시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협력</a:t>
            </a:r>
            <a:endParaRPr b="1"/>
          </a:p>
        </p:txBody>
      </p:sp>
      <p:sp>
        <p:nvSpPr>
          <p:cNvPr id="324" name="Google Shape;324;p25"/>
          <p:cNvSpPr txBox="1"/>
          <p:nvPr/>
        </p:nvSpPr>
        <p:spPr>
          <a:xfrm>
            <a:off x="16820125" y="9622975"/>
            <a:ext cx="54558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중앙정부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공공기관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협력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대규모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수주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네트워크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형성</a:t>
            </a:r>
            <a:endParaRPr/>
          </a:p>
        </p:txBody>
      </p:sp>
      <p:sp>
        <p:nvSpPr>
          <p:cNvPr id="325" name="Google Shape;325;p25"/>
          <p:cNvSpPr txBox="1"/>
          <p:nvPr/>
        </p:nvSpPr>
        <p:spPr>
          <a:xfrm>
            <a:off x="15584725" y="8708571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4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: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전국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사업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발굴</a:t>
            </a:r>
            <a:endParaRPr b="1"/>
          </a:p>
        </p:txBody>
      </p:sp>
      <p:sp>
        <p:nvSpPr>
          <p:cNvPr id="326" name="Google Shape;326;p25"/>
          <p:cNvSpPr txBox="1"/>
          <p:nvPr/>
        </p:nvSpPr>
        <p:spPr>
          <a:xfrm>
            <a:off x="16767625" y="5285875"/>
            <a:ext cx="65115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사회적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가치와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비즈니스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모델의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결합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지속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가능한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성장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사회적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영향력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확대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혁신적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복지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선도</a:t>
            </a:r>
            <a:endParaRPr/>
          </a:p>
        </p:txBody>
      </p:sp>
      <p:sp>
        <p:nvSpPr>
          <p:cNvPr id="327" name="Google Shape;327;p25"/>
          <p:cNvSpPr txBox="1"/>
          <p:nvPr/>
        </p:nvSpPr>
        <p:spPr>
          <a:xfrm>
            <a:off x="16176175" y="4371471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비전</a:t>
            </a:r>
            <a:endParaRPr b="1"/>
          </a:p>
        </p:txBody>
      </p:sp>
      <p:sp>
        <p:nvSpPr>
          <p:cNvPr id="328" name="Google Shape;328;p25"/>
          <p:cNvSpPr txBox="1"/>
          <p:nvPr/>
        </p:nvSpPr>
        <p:spPr>
          <a:xfrm>
            <a:off x="2233700" y="9622975"/>
            <a:ext cx="57513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김해시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전역으로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확대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복지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시범사업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최적화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파트너십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강화</a:t>
            </a:r>
            <a:endParaRPr/>
          </a:p>
        </p:txBody>
      </p:sp>
      <p:sp>
        <p:nvSpPr>
          <p:cNvPr id="329" name="Google Shape;329;p25"/>
          <p:cNvSpPr txBox="1"/>
          <p:nvPr/>
        </p:nvSpPr>
        <p:spPr>
          <a:xfrm>
            <a:off x="1358900" y="8708571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2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: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시범사업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추진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300" y="11188700"/>
            <a:ext cx="248920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698500"/>
            <a:ext cx="4699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400800" y="-4267200"/>
            <a:ext cx="11569700" cy="22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6900" y="2197100"/>
            <a:ext cx="7112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92200" y="3416300"/>
            <a:ext cx="221869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6"/>
          <p:cNvSpPr txBox="1"/>
          <p:nvPr/>
        </p:nvSpPr>
        <p:spPr>
          <a:xfrm>
            <a:off x="1358900" y="1892300"/>
            <a:ext cx="209169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발전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/>
          </a:p>
        </p:txBody>
      </p:sp>
      <p:sp>
        <p:nvSpPr>
          <p:cNvPr id="340" name="Google Shape;340;p26"/>
          <p:cNvSpPr txBox="1"/>
          <p:nvPr/>
        </p:nvSpPr>
        <p:spPr>
          <a:xfrm>
            <a:off x="1612000" y="8897300"/>
            <a:ext cx="40386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Moa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브랜드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정식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에이전시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수익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안정화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B2C/B2B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고객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피드백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endParaRPr sz="1200"/>
          </a:p>
        </p:txBody>
      </p:sp>
      <p:sp>
        <p:nvSpPr>
          <p:cNvPr id="341" name="Google Shape;341;p26"/>
          <p:cNvSpPr txBox="1"/>
          <p:nvPr/>
        </p:nvSpPr>
        <p:spPr>
          <a:xfrm>
            <a:off x="5789826" y="8897300"/>
            <a:ext cx="43038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월간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활성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만명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모아협동조합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경남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전역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확대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AI/IoT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신규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사업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발굴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정부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지원사업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투자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유치</a:t>
            </a:r>
            <a:endParaRPr sz="1200"/>
          </a:p>
        </p:txBody>
      </p:sp>
      <p:sp>
        <p:nvSpPr>
          <p:cNvPr id="342" name="Google Shape;342;p26"/>
          <p:cNvSpPr txBox="1"/>
          <p:nvPr/>
        </p:nvSpPr>
        <p:spPr>
          <a:xfrm>
            <a:off x="10093736" y="8897300"/>
            <a:ext cx="4521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국내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AI IoT 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기업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Moa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브랜드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글로벌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진출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사회적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가치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수익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동시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달성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산업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생태계</a:t>
            </a:r>
            <a:r>
              <a:rPr lang="ko-KR" sz="1200"/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기여</a:t>
            </a:r>
            <a:endParaRPr sz="1200"/>
          </a:p>
        </p:txBody>
      </p:sp>
      <p:sp>
        <p:nvSpPr>
          <p:cNvPr id="343" name="Google Shape;343;p26"/>
          <p:cNvSpPr txBox="1"/>
          <p:nvPr/>
        </p:nvSpPr>
        <p:spPr>
          <a:xfrm>
            <a:off x="14254843" y="8897300"/>
            <a:ext cx="4521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기술력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중심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차별화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가치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고객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중심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제품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전략적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파트너십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협력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강화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지속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가능한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성장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 sz="1200"/>
          </a:p>
        </p:txBody>
      </p:sp>
      <p:sp>
        <p:nvSpPr>
          <p:cNvPr id="344" name="Google Shape;344;p26"/>
          <p:cNvSpPr txBox="1"/>
          <p:nvPr/>
        </p:nvSpPr>
        <p:spPr>
          <a:xfrm>
            <a:off x="18647229" y="8897300"/>
            <a:ext cx="52662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혁신적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시장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경쟁력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안정적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수익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구조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확립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사회적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가치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실현</a:t>
            </a:r>
            <a:r>
              <a:rPr lang="ko-KR" sz="2333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브랜드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강화</a:t>
            </a:r>
            <a:endParaRPr sz="12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지속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가능한</a:t>
            </a:r>
            <a:r>
              <a:rPr b="0" i="0" lang="ko-KR" sz="2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성장</a:t>
            </a:r>
            <a:endParaRPr sz="1200"/>
          </a:p>
        </p:txBody>
      </p:sp>
      <p:grpSp>
        <p:nvGrpSpPr>
          <p:cNvPr id="345" name="Google Shape;345;p26"/>
          <p:cNvGrpSpPr/>
          <p:nvPr/>
        </p:nvGrpSpPr>
        <p:grpSpPr>
          <a:xfrm>
            <a:off x="1577070" y="4565650"/>
            <a:ext cx="21509264" cy="3911600"/>
            <a:chOff x="1588408" y="4392400"/>
            <a:chExt cx="21509264" cy="3911600"/>
          </a:xfrm>
        </p:grpSpPr>
        <p:pic>
          <p:nvPicPr>
            <p:cNvPr id="346" name="Google Shape;346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5400000">
              <a:off x="19001922" y="4208250"/>
              <a:ext cx="3911600" cy="427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14700250" y="4208250"/>
              <a:ext cx="3911600" cy="427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5400000">
              <a:off x="10398579" y="4208250"/>
              <a:ext cx="3911600" cy="427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400000">
              <a:off x="6096907" y="4208250"/>
              <a:ext cx="3911600" cy="427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5400000">
              <a:off x="1772557" y="4208250"/>
              <a:ext cx="3911600" cy="4279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26"/>
            <p:cNvSpPr txBox="1"/>
            <p:nvPr/>
          </p:nvSpPr>
          <p:spPr>
            <a:xfrm>
              <a:off x="1854200" y="6049750"/>
              <a:ext cx="33147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400" lIns="0" spcFirstLastPara="1" rIns="0" wrap="square" tIns="4740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3733" u="none" cap="none" strike="noStrike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단기</a:t>
              </a:r>
              <a:r>
                <a:rPr b="0" i="0" lang="ko-KR" sz="3733" u="none" cap="none" strike="noStrik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ko-KR" sz="3733" u="none" cap="none" strike="noStrike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목표</a:t>
              </a:r>
              <a:endParaRPr/>
            </a:p>
          </p:txBody>
        </p:sp>
        <p:sp>
          <p:nvSpPr>
            <p:cNvPr id="352" name="Google Shape;352;p26"/>
            <p:cNvSpPr txBox="1"/>
            <p:nvPr/>
          </p:nvSpPr>
          <p:spPr>
            <a:xfrm>
              <a:off x="6178550" y="6049750"/>
              <a:ext cx="33147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400" lIns="0" spcFirstLastPara="1" rIns="0" wrap="square" tIns="4740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3733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중기</a:t>
              </a:r>
              <a:r>
                <a:rPr b="0" i="0" lang="ko-KR" sz="373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ko-KR" sz="3733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목표</a:t>
              </a:r>
              <a:endParaRPr/>
            </a:p>
          </p:txBody>
        </p:sp>
        <p:sp>
          <p:nvSpPr>
            <p:cNvPr id="353" name="Google Shape;353;p26"/>
            <p:cNvSpPr txBox="1"/>
            <p:nvPr/>
          </p:nvSpPr>
          <p:spPr>
            <a:xfrm>
              <a:off x="10490200" y="6049750"/>
              <a:ext cx="33147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400" lIns="0" spcFirstLastPara="1" rIns="0" wrap="square" tIns="4740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3733" u="none" cap="none" strike="noStrike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장기</a:t>
              </a:r>
              <a:r>
                <a:rPr b="0" i="0" lang="ko-KR" sz="3733" u="none" cap="none" strike="noStrik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ko-KR" sz="3733" u="none" cap="none" strike="noStrike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비전</a:t>
              </a:r>
              <a:endParaRPr/>
            </a:p>
          </p:txBody>
        </p:sp>
        <p:sp>
          <p:nvSpPr>
            <p:cNvPr id="354" name="Google Shape;354;p26"/>
            <p:cNvSpPr txBox="1"/>
            <p:nvPr/>
          </p:nvSpPr>
          <p:spPr>
            <a:xfrm>
              <a:off x="14655800" y="6049750"/>
              <a:ext cx="33147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400" lIns="0" spcFirstLastPara="1" rIns="0" wrap="square" tIns="4740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3733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핵심</a:t>
              </a:r>
              <a:r>
                <a:rPr b="0" i="0" lang="ko-KR" sz="373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ko-KR" sz="3733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전략</a:t>
              </a:r>
              <a:endParaRPr/>
            </a:p>
          </p:txBody>
        </p:sp>
        <p:sp>
          <p:nvSpPr>
            <p:cNvPr id="355" name="Google Shape;355;p26"/>
            <p:cNvSpPr txBox="1"/>
            <p:nvPr/>
          </p:nvSpPr>
          <p:spPr>
            <a:xfrm>
              <a:off x="19002829" y="6049750"/>
              <a:ext cx="3314700" cy="66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400" lIns="0" spcFirstLastPara="1" rIns="0" wrap="square" tIns="47400">
              <a:noAutofit/>
            </a:bodyPr>
            <a:lstStyle/>
            <a:p>
              <a:pPr indent="0" lvl="0" marL="0" marR="0" rtl="0" algn="ctr">
                <a:lnSpc>
                  <a:spcPct val="996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3733" u="none" cap="none" strike="noStrike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기대</a:t>
              </a:r>
              <a:r>
                <a:rPr b="0" i="0" lang="ko-KR" sz="3733" u="none" cap="none" strike="noStrike">
                  <a:solidFill>
                    <a:srgbClr val="21212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ko-KR" sz="3733" u="none" cap="none" strike="noStrike">
                  <a:solidFill>
                    <a:srgbClr val="212121"/>
                  </a:solidFill>
                  <a:latin typeface="Calibri"/>
                  <a:ea typeface="Calibri"/>
                  <a:cs typeface="Calibri"/>
                  <a:sym typeface="Calibri"/>
                </a:rPr>
                <a:t>효과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3068300" y="2387600"/>
            <a:ext cx="11569700" cy="94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698500"/>
            <a:ext cx="4978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562100" y="571500"/>
            <a:ext cx="11569700" cy="130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27000" y="2197100"/>
            <a:ext cx="7112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7"/>
          <p:cNvSpPr txBox="1"/>
          <p:nvPr/>
        </p:nvSpPr>
        <p:spPr>
          <a:xfrm>
            <a:off x="1524000" y="1981200"/>
            <a:ext cx="11277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  <p:sp>
        <p:nvSpPr>
          <p:cNvPr id="365" name="Google Shape;365;p27"/>
          <p:cNvSpPr txBox="1"/>
          <p:nvPr/>
        </p:nvSpPr>
        <p:spPr>
          <a:xfrm>
            <a:off x="1524000" y="6305550"/>
            <a:ext cx="11772900" cy="4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강강박스는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AI</a:t>
            </a:r>
            <a:r>
              <a:rPr lang="ko-KR" sz="2933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IoT</a:t>
            </a:r>
            <a:r>
              <a:rPr lang="ko-KR" sz="2933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소프트웨어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기술을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활용하여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스마트한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세상을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만들기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위해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노력하고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있습니다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지금까지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소개해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드린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프로젝트에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궁금한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점이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있으시면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언제든지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질문해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주세요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33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저희는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혁신적인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솔루션을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통해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고객의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니즈를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충족시키고자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합니다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특히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Moa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브랜드의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사회적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실현에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관한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질문을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환영합니다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66" name="Google Shape;366;p27"/>
          <p:cNvSpPr txBox="1"/>
          <p:nvPr/>
        </p:nvSpPr>
        <p:spPr>
          <a:xfrm>
            <a:off x="1524000" y="5162550"/>
            <a:ext cx="117984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궁금하신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점이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있으시면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자유롭게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질문해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주세요</a:t>
            </a:r>
            <a:endParaRPr b="1"/>
          </a:p>
        </p:txBody>
      </p:sp>
      <p:pic>
        <p:nvPicPr>
          <p:cNvPr id="367" name="Google Shape;367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09800" y="2438400"/>
            <a:ext cx="78994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7"/>
          <p:cNvSpPr txBox="1"/>
          <p:nvPr/>
        </p:nvSpPr>
        <p:spPr>
          <a:xfrm>
            <a:off x="14909800" y="8597900"/>
            <a:ext cx="8013700" cy="1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이메일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: box@kangkangparks.com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웹사이트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: https://kangkangparks.com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전화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문의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페이지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참조</a:t>
            </a:r>
            <a:endParaRPr/>
          </a:p>
        </p:txBody>
      </p:sp>
      <p:sp>
        <p:nvSpPr>
          <p:cNvPr id="369" name="Google Shape;369;p27"/>
          <p:cNvSpPr txBox="1"/>
          <p:nvPr/>
        </p:nvSpPr>
        <p:spPr>
          <a:xfrm>
            <a:off x="14909800" y="7454900"/>
            <a:ext cx="80391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강강박스</a:t>
            </a:r>
            <a:r>
              <a:rPr b="0" i="0" lang="ko-KR" sz="37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37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문의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E992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7000"/>
            <a:ext cx="24384000" cy="52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5900" y="1041400"/>
            <a:ext cx="43307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794500" y="-3644900"/>
            <a:ext cx="10795000" cy="213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8"/>
          <p:cNvSpPr txBox="1"/>
          <p:nvPr/>
        </p:nvSpPr>
        <p:spPr>
          <a:xfrm>
            <a:off x="2781300" y="1206500"/>
            <a:ext cx="22479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1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2025   l  ver.1</a:t>
            </a:r>
            <a:endParaRPr/>
          </a:p>
        </p:txBody>
      </p:sp>
      <p:pic>
        <p:nvPicPr>
          <p:cNvPr id="378" name="Google Shape;37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0000" y="4216200"/>
            <a:ext cx="19469100" cy="753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 txBox="1"/>
          <p:nvPr/>
        </p:nvSpPr>
        <p:spPr>
          <a:xfrm>
            <a:off x="9817129" y="8748714"/>
            <a:ext cx="11471700" cy="22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더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스마트한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세상을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만들기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위한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여정에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함께해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주셔서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/>
          </a:p>
          <a:p>
            <a:pPr indent="0" lvl="0" marL="0" marR="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99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홈페이지</a:t>
            </a:r>
            <a:r>
              <a:rPr b="0" i="0" lang="ko-KR" sz="3399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: https://kangkangparks.com</a:t>
            </a:r>
            <a:endParaRPr sz="1600"/>
          </a:p>
        </p:txBody>
      </p:sp>
      <p:pic>
        <p:nvPicPr>
          <p:cNvPr id="380" name="Google Shape;380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69300" y="2959100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52700" y="29591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8"/>
          <p:cNvSpPr txBox="1"/>
          <p:nvPr/>
        </p:nvSpPr>
        <p:spPr>
          <a:xfrm>
            <a:off x="3289300" y="2679700"/>
            <a:ext cx="178181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/>
          </a:p>
        </p:txBody>
      </p:sp>
      <p:sp>
        <p:nvSpPr>
          <p:cNvPr id="383" name="Google Shape;383;p28"/>
          <p:cNvSpPr txBox="1"/>
          <p:nvPr/>
        </p:nvSpPr>
        <p:spPr>
          <a:xfrm>
            <a:off x="3435525" y="9755225"/>
            <a:ext cx="527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199">
                <a:solidFill>
                  <a:srgbClr val="212121"/>
                </a:solidFill>
              </a:rPr>
              <a:t>AI</a:t>
            </a:r>
            <a:r>
              <a:rPr lang="ko-KR" sz="3199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199">
                <a:solidFill>
                  <a:srgbClr val="212121"/>
                </a:solidFill>
              </a:rPr>
              <a:t>IoT</a:t>
            </a:r>
            <a:r>
              <a:rPr lang="ko-KR" sz="3199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sz="3199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소프트웨어</a:t>
            </a:r>
            <a:r>
              <a:rPr lang="ko-KR" sz="3199">
                <a:solidFill>
                  <a:srgbClr val="212121"/>
                </a:solidFill>
              </a:rPr>
              <a:t> </a:t>
            </a:r>
            <a:r>
              <a:rPr lang="ko-KR" sz="3199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endParaRPr/>
          </a:p>
        </p:txBody>
      </p:sp>
      <p:pic>
        <p:nvPicPr>
          <p:cNvPr id="384" name="Google Shape;384;p28" title="강강박스 로고_세로형_흰색.png"/>
          <p:cNvPicPr preferRelativeResize="0"/>
          <p:nvPr/>
        </p:nvPicPr>
        <p:blipFill rotWithShape="1">
          <a:blip r:embed="rId8">
            <a:alphaModFix/>
          </a:blip>
          <a:srcRect b="18080" l="0" r="0" t="6173"/>
          <a:stretch/>
        </p:blipFill>
        <p:spPr>
          <a:xfrm>
            <a:off x="3556350" y="5945225"/>
            <a:ext cx="5029949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 title="ChatGPT Image 2025년 10월 20일 오후 04_25_59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61850" y="5057988"/>
            <a:ext cx="3600000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 title="ChatGPT Image 2025년 10월 21일 오전 10_37_58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610225" y="4949525"/>
            <a:ext cx="3809999" cy="380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309600"/>
            <a:ext cx="243840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" y="596900"/>
            <a:ext cx="375920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6464300" y="-4546600"/>
            <a:ext cx="11455400" cy="23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1854200" y="2184400"/>
            <a:ext cx="206883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3500" lIns="0" spcFirstLastPara="1" rIns="0" wrap="square" tIns="6350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6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66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1600200" y="762000"/>
            <a:ext cx="2425700" cy="4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3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2025   l  ver.1</a:t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33600" y="4064000"/>
            <a:ext cx="94742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2349500" y="4178300"/>
            <a:ext cx="10795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300" lIns="0" spcFirstLastPara="1" rIns="0" wrap="square" tIns="3530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0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4038600" y="4140200"/>
            <a:ext cx="76962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175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홈페이지</a:t>
            </a: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4038600" y="5130800"/>
            <a:ext cx="76708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강강박스의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웹사이트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포트폴리오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3600" y="6959600"/>
            <a:ext cx="94742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/>
        </p:nvSpPr>
        <p:spPr>
          <a:xfrm>
            <a:off x="2349500" y="7073900"/>
            <a:ext cx="10795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300" lIns="0" spcFirstLastPara="1" rIns="0" wrap="square" tIns="3530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0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4038600" y="7035800"/>
            <a:ext cx="76962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175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환경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4038600" y="8026400"/>
            <a:ext cx="76708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AppFlowy, MinIO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셀프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호스팅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환경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33600" y="9855200"/>
            <a:ext cx="94742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2349500" y="9969500"/>
            <a:ext cx="10795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300" lIns="0" spcFirstLastPara="1" rIns="0" wrap="square" tIns="3530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0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4038600" y="9931400"/>
            <a:ext cx="76962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175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에이전시</a:t>
            </a: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활동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4038600" y="10922000"/>
            <a:ext cx="76708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위시켓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크몽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등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플랫폼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활용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에이전시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활동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76200" y="4064000"/>
            <a:ext cx="94742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12979400" y="4178300"/>
            <a:ext cx="10795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300" lIns="0" spcFirstLastPara="1" rIns="0" wrap="square" tIns="3530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0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21" name="Google Shape;121;p14"/>
          <p:cNvSpPr txBox="1"/>
          <p:nvPr/>
        </p:nvSpPr>
        <p:spPr>
          <a:xfrm>
            <a:off x="14681200" y="4140200"/>
            <a:ext cx="76962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175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4. Moa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브랜드</a:t>
            </a: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론칭</a:t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14681200" y="5130800"/>
            <a:ext cx="76708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MoaPDF, MoaNovel, MoaMap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자체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브랜드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운영</a:t>
            </a:r>
            <a:endParaRPr/>
          </a:p>
        </p:txBody>
      </p:sp>
      <p:pic>
        <p:nvPicPr>
          <p:cNvPr id="123" name="Google Shape;12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76200" y="6959600"/>
            <a:ext cx="94742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4"/>
          <p:cNvSpPr txBox="1"/>
          <p:nvPr/>
        </p:nvSpPr>
        <p:spPr>
          <a:xfrm>
            <a:off x="12979400" y="7073900"/>
            <a:ext cx="10795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300" lIns="0" spcFirstLastPara="1" rIns="0" wrap="square" tIns="3530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0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4681200" y="7035800"/>
            <a:ext cx="76962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175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대외활동</a:t>
            </a: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성과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4681200" y="8026400"/>
            <a:ext cx="76708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창업진흥원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수상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모아협동조합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김해시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복지재단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협약</a:t>
            </a:r>
            <a:endParaRPr/>
          </a:p>
        </p:txBody>
      </p:sp>
      <p:pic>
        <p:nvPicPr>
          <p:cNvPr id="127" name="Google Shape;12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76200" y="9855200"/>
            <a:ext cx="94742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/>
        </p:nvSpPr>
        <p:spPr>
          <a:xfrm>
            <a:off x="12979400" y="9969500"/>
            <a:ext cx="1079500" cy="6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300" lIns="0" spcFirstLastPara="1" rIns="0" wrap="square" tIns="35300">
            <a:noAutofit/>
          </a:bodyPr>
          <a:lstStyle/>
          <a:p>
            <a:pPr indent="0" lvl="0" marL="0" marR="0" rtl="0" algn="ctr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70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14681200" y="9931400"/>
            <a:ext cx="76962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175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발전</a:t>
            </a:r>
            <a:r>
              <a:rPr b="0" i="0" lang="ko-KR" sz="33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33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방향</a:t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14681200" y="10922000"/>
            <a:ext cx="76708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중기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장기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목표</a:t>
            </a:r>
            <a:endParaRPr/>
          </a:p>
          <a:p>
            <a:pPr indent="0" lvl="0" marL="0" marR="0" rtl="0" algn="l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핵심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전략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비전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3068300" y="2387600"/>
            <a:ext cx="11569700" cy="94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698500"/>
            <a:ext cx="49784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562100" y="571500"/>
            <a:ext cx="11569700" cy="130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27000" y="2197100"/>
            <a:ext cx="7112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 txBox="1"/>
          <p:nvPr/>
        </p:nvSpPr>
        <p:spPr>
          <a:xfrm>
            <a:off x="1524000" y="1981200"/>
            <a:ext cx="11277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홈페이지</a:t>
            </a:r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1524000" y="6178525"/>
            <a:ext cx="11772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강강박스의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공식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웹사이트로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포트폴리오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서비스를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소개합니다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 </a:t>
            </a:r>
            <a:endParaRPr sz="1100"/>
          </a:p>
        </p:txBody>
      </p:sp>
      <p:sp>
        <p:nvSpPr>
          <p:cNvPr id="141" name="Google Shape;141;p15"/>
          <p:cNvSpPr txBox="1"/>
          <p:nvPr/>
        </p:nvSpPr>
        <p:spPr>
          <a:xfrm>
            <a:off x="1524000" y="7308825"/>
            <a:ext cx="80136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강강박스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소개</a:t>
            </a:r>
            <a:endParaRPr sz="11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안내</a:t>
            </a:r>
            <a:endParaRPr sz="11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포트폴리오</a:t>
            </a:r>
            <a:endParaRPr sz="1100"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6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6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문의하기</a:t>
            </a:r>
            <a:endParaRPr sz="1100"/>
          </a:p>
        </p:txBody>
      </p:sp>
      <p:sp>
        <p:nvSpPr>
          <p:cNvPr id="142" name="Google Shape;142;p15"/>
          <p:cNvSpPr txBox="1"/>
          <p:nvPr/>
        </p:nvSpPr>
        <p:spPr>
          <a:xfrm>
            <a:off x="1524000" y="4921225"/>
            <a:ext cx="80391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강강박스의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공식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웹사이트</a:t>
            </a:r>
            <a:endParaRPr b="1"/>
          </a:p>
        </p:txBody>
      </p:sp>
      <p:pic>
        <p:nvPicPr>
          <p:cNvPr id="143" name="Google Shape;14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401800" y="1981200"/>
            <a:ext cx="8851901" cy="8737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 txBox="1"/>
          <p:nvPr/>
        </p:nvSpPr>
        <p:spPr>
          <a:xfrm>
            <a:off x="8170400" y="2234700"/>
            <a:ext cx="46566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33">
                <a:solidFill>
                  <a:srgbClr val="212121"/>
                </a:solidFill>
              </a:rPr>
              <a:t>https://kangkangparks.com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698500"/>
            <a:ext cx="44958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388100" y="-4241800"/>
            <a:ext cx="11620500" cy="22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7810425"/>
            <a:ext cx="24384001" cy="59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6900" y="2197100"/>
            <a:ext cx="7112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1524000" y="1943100"/>
            <a:ext cx="20662900" cy="1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환경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- AppFlowy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" y="8388350"/>
            <a:ext cx="21451075" cy="475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9880600" y="5969000"/>
            <a:ext cx="46101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377400" y="8286750"/>
            <a:ext cx="596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33500" y="8286750"/>
            <a:ext cx="596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2200" y="3416300"/>
            <a:ext cx="221869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4476268" y="4984875"/>
            <a:ext cx="53826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문서화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태스크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트래킹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환경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</a:t>
            </a:r>
            <a:endParaRPr/>
          </a:p>
        </p:txBody>
      </p:sp>
      <p:sp>
        <p:nvSpPr>
          <p:cNvPr id="160" name="Google Shape;160;p16"/>
          <p:cNvSpPr txBox="1"/>
          <p:nvPr/>
        </p:nvSpPr>
        <p:spPr>
          <a:xfrm>
            <a:off x="1866900" y="3975100"/>
            <a:ext cx="9829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Notion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대체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오픈소스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endParaRPr b="1"/>
          </a:p>
        </p:txBody>
      </p:sp>
      <p:sp>
        <p:nvSpPr>
          <p:cNvPr id="161" name="Google Shape;161;p16"/>
          <p:cNvSpPr txBox="1"/>
          <p:nvPr/>
        </p:nvSpPr>
        <p:spPr>
          <a:xfrm>
            <a:off x="15371244" y="4984875"/>
            <a:ext cx="52956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완전한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제어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보안성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커스터마이징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용이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비용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효율적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운영</a:t>
            </a:r>
            <a:endParaRPr/>
          </a:p>
        </p:txBody>
      </p:sp>
      <p:sp>
        <p:nvSpPr>
          <p:cNvPr id="162" name="Google Shape;162;p16"/>
          <p:cNvSpPr txBox="1"/>
          <p:nvPr/>
        </p:nvSpPr>
        <p:spPr>
          <a:xfrm>
            <a:off x="12687300" y="3975100"/>
            <a:ext cx="9829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셀프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호스팅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제어</a:t>
            </a:r>
            <a:endParaRPr b="1"/>
          </a:p>
        </p:txBody>
      </p:sp>
      <p:pic>
        <p:nvPicPr>
          <p:cNvPr id="163" name="Google Shape;163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79599" y="8974525"/>
            <a:ext cx="6480000" cy="357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906903" y="8987650"/>
            <a:ext cx="6480000" cy="35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629424" y="8979625"/>
            <a:ext cx="6480000" cy="356715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 txBox="1"/>
          <p:nvPr/>
        </p:nvSpPr>
        <p:spPr>
          <a:xfrm>
            <a:off x="15841620" y="2230164"/>
            <a:ext cx="62238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33">
                <a:solidFill>
                  <a:srgbClr val="212121"/>
                </a:solidFill>
              </a:rPr>
              <a:t>https://appflowy.kangkangparks.com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698500"/>
            <a:ext cx="44958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388100" y="-4241800"/>
            <a:ext cx="11620500" cy="22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7826850"/>
            <a:ext cx="24384001" cy="58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6900" y="2197100"/>
            <a:ext cx="7112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1524000" y="1943100"/>
            <a:ext cx="20662900" cy="1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협업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환경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- MinIO</a:t>
            </a:r>
            <a:endParaRPr/>
          </a:p>
        </p:txBody>
      </p:sp>
      <p:pic>
        <p:nvPicPr>
          <p:cNvPr id="176" name="Google Shape;176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3500" y="8389967"/>
            <a:ext cx="21488398" cy="4781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5400000">
            <a:off x="9880600" y="5969000"/>
            <a:ext cx="4610100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377400" y="8286750"/>
            <a:ext cx="596900" cy="5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33500" y="8286750"/>
            <a:ext cx="596900" cy="5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92200" y="3416300"/>
            <a:ext cx="22186900" cy="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/>
        </p:nvSpPr>
        <p:spPr>
          <a:xfrm>
            <a:off x="4275517" y="5113975"/>
            <a:ext cx="59706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Amazon S3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호환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API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고성능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스토리지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확장성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우수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1866900" y="4052300"/>
            <a:ext cx="9829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S3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호환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고성능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스토리지</a:t>
            </a:r>
            <a:endParaRPr b="1"/>
          </a:p>
        </p:txBody>
      </p:sp>
      <p:sp>
        <p:nvSpPr>
          <p:cNvPr id="183" name="Google Shape;183;p17"/>
          <p:cNvSpPr txBox="1"/>
          <p:nvPr/>
        </p:nvSpPr>
        <p:spPr>
          <a:xfrm>
            <a:off x="14849019" y="5113975"/>
            <a:ext cx="57354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파일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저장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백업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CDN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연동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가능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미디어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관리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최적화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자체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인프라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구축으로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비용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절감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12687300" y="4052300"/>
            <a:ext cx="98298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셀프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호스팅으로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비용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절감</a:t>
            </a:r>
            <a:endParaRPr b="1"/>
          </a:p>
        </p:txBody>
      </p:sp>
      <p:pic>
        <p:nvPicPr>
          <p:cNvPr id="185" name="Google Shape;185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18650" y="9097750"/>
            <a:ext cx="6480000" cy="323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30400" y="9097750"/>
            <a:ext cx="6480000" cy="32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706900" y="9097753"/>
            <a:ext cx="6480000" cy="32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/>
          <p:nvPr/>
        </p:nvSpPr>
        <p:spPr>
          <a:xfrm>
            <a:off x="16216300" y="2215057"/>
            <a:ext cx="59706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933">
                <a:solidFill>
                  <a:srgbClr val="212121"/>
                </a:solidFill>
              </a:rPr>
              <a:t>https://minio.kangkangparks.com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300" y="9791700"/>
            <a:ext cx="247269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698500"/>
            <a:ext cx="457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0960100" y="-8813800"/>
            <a:ext cx="2476500" cy="22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6900" y="2311400"/>
            <a:ext cx="7112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8"/>
          <p:cNvSpPr txBox="1"/>
          <p:nvPr/>
        </p:nvSpPr>
        <p:spPr>
          <a:xfrm>
            <a:off x="1358900" y="2082800"/>
            <a:ext cx="20916900" cy="1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에이전시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활동</a:t>
            </a:r>
            <a:endParaRPr/>
          </a:p>
        </p:txBody>
      </p:sp>
      <p:pic>
        <p:nvPicPr>
          <p:cNvPr id="198" name="Google Shape;198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1607800" y="876300"/>
            <a:ext cx="8902700" cy="15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4025900"/>
            <a:ext cx="7404100" cy="887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/>
          <p:nvPr/>
        </p:nvSpPr>
        <p:spPr>
          <a:xfrm>
            <a:off x="13540850" y="5594400"/>
            <a:ext cx="5867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프로필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작성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- 5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포트폴리오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등록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Smart Factory MES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창업자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멘탈케어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스마트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재고관리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PDF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문서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SaaS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웹소설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창작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SaaS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12293600" y="4381500"/>
            <a:ext cx="6934200" cy="749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위시켓</a:t>
            </a:r>
            <a:endParaRPr b="1"/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50500" y="10147300"/>
            <a:ext cx="6781800" cy="1689100"/>
          </a:xfrm>
          <a:prstGeom prst="rect">
            <a:avLst/>
          </a:prstGeom>
          <a:noFill/>
          <a:ln>
            <a:noFill/>
          </a:ln>
          <a:effectLst>
            <a:outerShdw blurRad="37031" dir="2940000" dist="170922">
              <a:srgbClr val="3C2415"/>
            </a:outerShdw>
          </a:effectLst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83000" y="10160000"/>
            <a:ext cx="6515100" cy="1651000"/>
          </a:xfrm>
          <a:prstGeom prst="rect">
            <a:avLst/>
          </a:prstGeom>
          <a:noFill/>
          <a:ln>
            <a:noFill/>
          </a:ln>
          <a:effectLst>
            <a:outerShdw blurRad="35578" dir="2940000" dist="164228">
              <a:srgbClr val="3C2415"/>
            </a:outerShdw>
          </a:effectLst>
        </p:spPr>
      </p:pic>
      <p:sp>
        <p:nvSpPr>
          <p:cNvPr id="204" name="Google Shape;204;p18"/>
          <p:cNvSpPr txBox="1"/>
          <p:nvPr/>
        </p:nvSpPr>
        <p:spPr>
          <a:xfrm rot="720091">
            <a:off x="20955039" y="9829834"/>
            <a:ext cx="1866907" cy="749256"/>
          </a:xfrm>
          <a:prstGeom prst="rect">
            <a:avLst/>
          </a:prstGeom>
          <a:noFill/>
          <a:ln>
            <a:noFill/>
          </a:ln>
        </p:spPr>
        <p:txBody>
          <a:bodyPr anchorCtr="0" anchor="ctr" bIns="20875" lIns="0" spcFirstLastPara="1" rIns="0" wrap="square" tIns="20875">
            <a:noAutofit/>
          </a:bodyPr>
          <a:lstStyle/>
          <a:p>
            <a:pPr indent="0" lvl="0" marL="0" marR="0" rtl="0" algn="ctr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ko-KR" sz="4240" u="none" cap="none" strike="noStrike">
                <a:solidFill>
                  <a:srgbClr val="3C2415"/>
                </a:solidFill>
                <a:latin typeface="Calibri"/>
                <a:ea typeface="Calibri"/>
                <a:cs typeface="Calibri"/>
                <a:sym typeface="Calibri"/>
              </a:rPr>
              <a:t>두</a:t>
            </a:r>
            <a:r>
              <a:rPr b="0" i="1" lang="ko-KR" sz="4240" u="none" cap="none" strike="noStrike">
                <a:solidFill>
                  <a:srgbClr val="3C2415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0" i="1" lang="ko-KR" sz="3428" u="none" cap="none" strike="noStrike">
                <a:solidFill>
                  <a:srgbClr val="3C2415"/>
                </a:solidFill>
                <a:latin typeface="Calibri"/>
                <a:ea typeface="Calibri"/>
                <a:cs typeface="Calibri"/>
                <a:sym typeface="Calibri"/>
              </a:rPr>
              <a:t>둥탁</a:t>
            </a:r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360000">
            <a:off x="10629900" y="9969500"/>
            <a:ext cx="3429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033000" y="10223500"/>
            <a:ext cx="457200" cy="5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300" y="9791700"/>
            <a:ext cx="247269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698500"/>
            <a:ext cx="457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0960100" y="-8813800"/>
            <a:ext cx="2476500" cy="22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6900" y="2311400"/>
            <a:ext cx="7112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9"/>
          <p:cNvSpPr txBox="1"/>
          <p:nvPr/>
        </p:nvSpPr>
        <p:spPr>
          <a:xfrm>
            <a:off x="1358900" y="2082800"/>
            <a:ext cx="20916900" cy="1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Moa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브랜드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론칭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- MoaPDF</a:t>
            </a:r>
            <a:endParaRPr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1607800" y="876300"/>
            <a:ext cx="8902700" cy="15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4025900"/>
            <a:ext cx="7404100" cy="8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/>
        </p:nvSpPr>
        <p:spPr>
          <a:xfrm>
            <a:off x="10083800" y="9535118"/>
            <a:ext cx="51534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moapdf.kangkangparks.com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현재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리뉴얼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작업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B2C/B2B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공략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예정</a:t>
            </a:r>
            <a:endParaRPr/>
          </a:p>
        </p:txBody>
      </p:sp>
      <p:sp>
        <p:nvSpPr>
          <p:cNvPr id="219" name="Google Shape;219;p19"/>
          <p:cNvSpPr txBox="1"/>
          <p:nvPr/>
        </p:nvSpPr>
        <p:spPr>
          <a:xfrm>
            <a:off x="8902700" y="8620718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정식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endParaRPr b="1"/>
          </a:p>
        </p:txBody>
      </p:sp>
      <p:sp>
        <p:nvSpPr>
          <p:cNvPr id="220" name="Google Shape;220;p19"/>
          <p:cNvSpPr txBox="1"/>
          <p:nvPr/>
        </p:nvSpPr>
        <p:spPr>
          <a:xfrm>
            <a:off x="17462500" y="9535118"/>
            <a:ext cx="45720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UI/UX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속도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최적화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포맷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확대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피드백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16281400" y="8620718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사항</a:t>
            </a:r>
            <a:endParaRPr b="1"/>
          </a:p>
        </p:txBody>
      </p:sp>
      <p:sp>
        <p:nvSpPr>
          <p:cNvPr id="222" name="Google Shape;222;p19"/>
          <p:cNvSpPr txBox="1"/>
          <p:nvPr/>
        </p:nvSpPr>
        <p:spPr>
          <a:xfrm>
            <a:off x="10083800" y="5555650"/>
            <a:ext cx="55620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PDF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문서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변환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SaaS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다양한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문서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포맷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클라우드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친화적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인터페이스</a:t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8902700" y="4641243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MoaPDF</a:t>
            </a:r>
            <a:endParaRPr b="1"/>
          </a:p>
        </p:txBody>
      </p:sp>
      <p:sp>
        <p:nvSpPr>
          <p:cNvPr id="224" name="Google Shape;224;p19"/>
          <p:cNvSpPr txBox="1"/>
          <p:nvPr/>
        </p:nvSpPr>
        <p:spPr>
          <a:xfrm>
            <a:off x="17462500" y="5555643"/>
            <a:ext cx="45720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moapdf.moareum.com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- 4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개월간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운영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피드백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핵심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검증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16281400" y="4641243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MVP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300" y="9791700"/>
            <a:ext cx="247269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698500"/>
            <a:ext cx="457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0960100" y="-8813800"/>
            <a:ext cx="2476500" cy="22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6900" y="2311400"/>
            <a:ext cx="7112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 txBox="1"/>
          <p:nvPr/>
        </p:nvSpPr>
        <p:spPr>
          <a:xfrm>
            <a:off x="1358900" y="2082800"/>
            <a:ext cx="20916900" cy="1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Moa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브랜드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론칭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- MoaNovel</a:t>
            </a:r>
            <a:endParaRPr/>
          </a:p>
        </p:txBody>
      </p:sp>
      <p:pic>
        <p:nvPicPr>
          <p:cNvPr id="235" name="Google Shape;23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1607800" y="876300"/>
            <a:ext cx="8902700" cy="15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4025900"/>
            <a:ext cx="7404100" cy="8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 txBox="1"/>
          <p:nvPr/>
        </p:nvSpPr>
        <p:spPr>
          <a:xfrm>
            <a:off x="10105650" y="9492575"/>
            <a:ext cx="56631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moanovel.kangkangparks.com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현재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리뉴얼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작업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중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준비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단계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웹소설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작가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타겟팅</a:t>
            </a:r>
            <a:endParaRPr/>
          </a:p>
        </p:txBody>
      </p:sp>
      <p:sp>
        <p:nvSpPr>
          <p:cNvPr id="238" name="Google Shape;238;p20"/>
          <p:cNvSpPr txBox="1"/>
          <p:nvPr/>
        </p:nvSpPr>
        <p:spPr>
          <a:xfrm>
            <a:off x="8738250" y="8578175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정식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endParaRPr b="1"/>
          </a:p>
        </p:txBody>
      </p:sp>
      <p:sp>
        <p:nvSpPr>
          <p:cNvPr id="239" name="Google Shape;239;p20"/>
          <p:cNvSpPr txBox="1"/>
          <p:nvPr/>
        </p:nvSpPr>
        <p:spPr>
          <a:xfrm>
            <a:off x="17874350" y="9492575"/>
            <a:ext cx="44016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AI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대다수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제거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맞춤법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강화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집필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환경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사용자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경험</a:t>
            </a:r>
            <a:r>
              <a:rPr lang="ko-KR" sz="2933">
                <a:solidFill>
                  <a:srgbClr val="212121"/>
                </a:solidFill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최적화</a:t>
            </a:r>
            <a:endParaRPr/>
          </a:p>
        </p:txBody>
      </p:sp>
      <p:sp>
        <p:nvSpPr>
          <p:cNvPr id="240" name="Google Shape;240;p20"/>
          <p:cNvSpPr txBox="1"/>
          <p:nvPr/>
        </p:nvSpPr>
        <p:spPr>
          <a:xfrm>
            <a:off x="16116950" y="8578175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개선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사항</a:t>
            </a:r>
            <a:endParaRPr b="1"/>
          </a:p>
        </p:txBody>
      </p:sp>
      <p:sp>
        <p:nvSpPr>
          <p:cNvPr id="241" name="Google Shape;241;p20"/>
          <p:cNvSpPr txBox="1"/>
          <p:nvPr/>
        </p:nvSpPr>
        <p:spPr>
          <a:xfrm>
            <a:off x="10105650" y="5595325"/>
            <a:ext cx="55668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웹소설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창작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작가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도구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창작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과정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효율화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아이디어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발전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지원</a:t>
            </a:r>
            <a:endParaRPr/>
          </a:p>
        </p:txBody>
      </p:sp>
      <p:sp>
        <p:nvSpPr>
          <p:cNvPr id="242" name="Google Shape;242;p20"/>
          <p:cNvSpPr txBox="1"/>
          <p:nvPr/>
        </p:nvSpPr>
        <p:spPr>
          <a:xfrm>
            <a:off x="8738250" y="4680925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MoaNovel</a:t>
            </a:r>
            <a:endParaRPr b="1"/>
          </a:p>
        </p:txBody>
      </p:sp>
      <p:sp>
        <p:nvSpPr>
          <p:cNvPr id="243" name="Google Shape;243;p20"/>
          <p:cNvSpPr txBox="1"/>
          <p:nvPr/>
        </p:nvSpPr>
        <p:spPr>
          <a:xfrm>
            <a:off x="17874350" y="5595325"/>
            <a:ext cx="45720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moanovel.moareum.com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- 3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개월간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운영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작가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피드백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반영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핵심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검증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endParaRPr/>
          </a:p>
        </p:txBody>
      </p:sp>
      <p:sp>
        <p:nvSpPr>
          <p:cNvPr id="244" name="Google Shape;244;p20"/>
          <p:cNvSpPr txBox="1"/>
          <p:nvPr/>
        </p:nvSpPr>
        <p:spPr>
          <a:xfrm>
            <a:off x="16116950" y="4680925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MVP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서비스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FBA9D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4300" y="9791700"/>
            <a:ext cx="247269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800" y="698500"/>
            <a:ext cx="4572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0960100" y="-8813800"/>
            <a:ext cx="2476500" cy="227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186900" y="2311400"/>
            <a:ext cx="711200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/>
          <p:nvPr/>
        </p:nvSpPr>
        <p:spPr>
          <a:xfrm>
            <a:off x="1358900" y="2082800"/>
            <a:ext cx="20916900" cy="1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100" lIns="0" spcFirstLastPara="1" rIns="0" wrap="square" tIns="71100">
            <a:noAutofit/>
          </a:bodyPr>
          <a:lstStyle/>
          <a:p>
            <a:pPr indent="0" lvl="0" marL="0" marR="0" rtl="0" algn="l">
              <a:lnSpc>
                <a:spcPct val="1037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Moa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브랜드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7466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론칭</a:t>
            </a:r>
            <a:r>
              <a:rPr b="0" i="0" lang="ko-KR" sz="7466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- MoaMap</a:t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1607800" y="876300"/>
            <a:ext cx="8902700" cy="15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800" y="4025900"/>
            <a:ext cx="7404100" cy="8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9801400" y="9673475"/>
            <a:ext cx="54765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시간대별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유동인구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집계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특정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영역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출입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통계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차량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보행자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맞춤형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리포트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생성</a:t>
            </a:r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8343550" y="8759075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/>
          </a:p>
        </p:txBody>
      </p:sp>
      <p:sp>
        <p:nvSpPr>
          <p:cNvPr id="258" name="Google Shape;258;p21"/>
          <p:cNvSpPr txBox="1"/>
          <p:nvPr/>
        </p:nvSpPr>
        <p:spPr>
          <a:xfrm>
            <a:off x="17341800" y="9673475"/>
            <a:ext cx="5750400" cy="22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아날로그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인력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조사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-&gt; AI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자동화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비용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효율성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증대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정확도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향상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확보</a:t>
            </a:r>
            <a:endParaRPr/>
          </a:p>
        </p:txBody>
      </p:sp>
      <p:sp>
        <p:nvSpPr>
          <p:cNvPr id="259" name="Google Shape;259;p21"/>
          <p:cNvSpPr txBox="1"/>
          <p:nvPr/>
        </p:nvSpPr>
        <p:spPr>
          <a:xfrm>
            <a:off x="15722250" y="8759075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혁신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포인트</a:t>
            </a:r>
            <a:endParaRPr b="1"/>
          </a:p>
        </p:txBody>
      </p:sp>
      <p:sp>
        <p:nvSpPr>
          <p:cNvPr id="260" name="Google Shape;260;p21"/>
          <p:cNvSpPr txBox="1"/>
          <p:nvPr/>
        </p:nvSpPr>
        <p:spPr>
          <a:xfrm>
            <a:off x="9801400" y="5545975"/>
            <a:ext cx="57504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AI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기반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유동인구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분석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시스템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실시간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수집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및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직관적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대시보드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제공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MVP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개발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완료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상태</a:t>
            </a:r>
            <a:endParaRPr/>
          </a:p>
        </p:txBody>
      </p:sp>
      <p:sp>
        <p:nvSpPr>
          <p:cNvPr id="261" name="Google Shape;261;p21"/>
          <p:cNvSpPr txBox="1"/>
          <p:nvPr/>
        </p:nvSpPr>
        <p:spPr>
          <a:xfrm>
            <a:off x="8343550" y="4631575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</a:rPr>
              <a:t>MoaMap</a:t>
            </a:r>
            <a:endParaRPr b="1"/>
          </a:p>
        </p:txBody>
      </p:sp>
      <p:sp>
        <p:nvSpPr>
          <p:cNvPr id="262" name="Google Shape;262;p21"/>
          <p:cNvSpPr txBox="1"/>
          <p:nvPr/>
        </p:nvSpPr>
        <p:spPr>
          <a:xfrm>
            <a:off x="17341800" y="5545975"/>
            <a:ext cx="5476500" cy="23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OpenCV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영상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처리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YOLOv8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인식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객체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트래킹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알고리즘</a:t>
            </a:r>
            <a:endParaRPr/>
          </a:p>
          <a:p>
            <a:pPr indent="0" lvl="0" marL="0" marR="0" rtl="0" algn="l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데이터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시각화</a:t>
            </a:r>
            <a:r>
              <a:rPr b="0" i="0" lang="ko-KR" sz="2933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29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endParaRPr/>
          </a:p>
        </p:txBody>
      </p:sp>
      <p:sp>
        <p:nvSpPr>
          <p:cNvPr id="263" name="Google Shape;263;p21"/>
          <p:cNvSpPr txBox="1"/>
          <p:nvPr/>
        </p:nvSpPr>
        <p:spPr>
          <a:xfrm>
            <a:off x="15722250" y="4631575"/>
            <a:ext cx="69342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370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핵심</a:t>
            </a:r>
            <a:r>
              <a:rPr b="1" i="0" lang="ko-KR" sz="3733" u="none" cap="none" strike="noStrike">
                <a:solidFill>
                  <a:srgbClr val="212121"/>
                </a:solidFill>
              </a:rPr>
              <a:t> </a:t>
            </a:r>
            <a:r>
              <a:rPr b="1" i="0" lang="ko-KR" sz="3733" u="none" cap="none" strike="noStrike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기술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